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4" name="Google Shape;5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9" name="Google Shape;69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8.png"/><Relationship Id="rId4" Type="http://schemas.openxmlformats.org/officeDocument/2006/relationships/image" Target="../media/image12.png"/><Relationship Id="rId5" Type="http://schemas.openxmlformats.org/officeDocument/2006/relationships/image" Target="../media/image8.png"/><Relationship Id="rId6" Type="http://schemas.openxmlformats.org/officeDocument/2006/relationships/image" Target="../media/image2.png"/><Relationship Id="rId7" Type="http://schemas.openxmlformats.org/officeDocument/2006/relationships/image" Target="../media/image11.png"/><Relationship Id="rId8" Type="http://schemas.openxmlformats.org/officeDocument/2006/relationships/image" Target="../media/image1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7.png"/><Relationship Id="rId5" Type="http://schemas.openxmlformats.org/officeDocument/2006/relationships/image" Target="../media/image20.png"/><Relationship Id="rId6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5.png"/><Relationship Id="rId5" Type="http://schemas.openxmlformats.org/officeDocument/2006/relationships/image" Target="../media/image19.png"/><Relationship Id="rId6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uge pile of books" id="97" name="Google Shape;97;p15"/>
          <p:cNvPicPr preferRelativeResize="0"/>
          <p:nvPr/>
        </p:nvPicPr>
        <p:blipFill rotWithShape="1">
          <a:blip r:embed="rId3">
            <a:alphaModFix amt="50000"/>
          </a:blip>
          <a:srcRect b="0" l="0" r="11333" t="0"/>
          <a:stretch/>
        </p:blipFill>
        <p:spPr>
          <a:xfrm>
            <a:off x="20" y="1"/>
            <a:ext cx="914398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5"/>
          <p:cNvSpPr txBox="1"/>
          <p:nvPr>
            <p:ph type="ctrTitle"/>
          </p:nvPr>
        </p:nvSpPr>
        <p:spPr>
          <a:xfrm>
            <a:off x="1143000" y="1122362"/>
            <a:ext cx="6858000" cy="2900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Understanding and Creating Annotated Bibliographies</a:t>
            </a:r>
            <a:endParaRPr/>
          </a:p>
        </p:txBody>
      </p:sp>
      <p:sp>
        <p:nvSpPr>
          <p:cNvPr id="99" name="Google Shape;99;p15"/>
          <p:cNvSpPr txBox="1"/>
          <p:nvPr>
            <p:ph idx="1" type="subTitle"/>
          </p:nvPr>
        </p:nvSpPr>
        <p:spPr>
          <a:xfrm>
            <a:off x="1143000" y="4159404"/>
            <a:ext cx="6858000" cy="1098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6"/>
          <p:cNvSpPr/>
          <p:nvPr/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366092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6"/>
          <p:cNvSpPr/>
          <p:nvPr/>
        </p:nvSpPr>
        <p:spPr>
          <a:xfrm flipH="1" rot="10800000">
            <a:off x="6096642" y="0"/>
            <a:ext cx="3047358" cy="1576412"/>
          </a:xfrm>
          <a:prstGeom prst="rect">
            <a:avLst/>
          </a:prstGeom>
          <a:gradFill>
            <a:gsLst>
              <a:gs pos="0">
                <a:srgbClr val="244061">
                  <a:alpha val="67843"/>
                </a:srgbClr>
              </a:gs>
              <a:gs pos="19000">
                <a:srgbClr val="244061">
                  <a:alpha val="67843"/>
                </a:srgbClr>
              </a:gs>
              <a:gs pos="100000">
                <a:srgbClr val="4F81BD">
                  <a:alpha val="7882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6"/>
          <p:cNvSpPr/>
          <p:nvPr/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0">
                <a:srgbClr val="4F81BD">
                  <a:alpha val="0"/>
                </a:srgbClr>
              </a:gs>
              <a:gs pos="23000">
                <a:srgbClr val="4F81BD">
                  <a:alpha val="0"/>
                </a:srgbClr>
              </a:gs>
              <a:gs pos="99000">
                <a:srgbClr val="000000">
                  <a:alpha val="73725"/>
                </a:srgbClr>
              </a:gs>
              <a:gs pos="100000">
                <a:srgbClr val="000000">
                  <a:alpha val="73725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6"/>
          <p:cNvSpPr txBox="1"/>
          <p:nvPr>
            <p:ph type="title"/>
          </p:nvPr>
        </p:nvSpPr>
        <p:spPr>
          <a:xfrm>
            <a:off x="1028697" y="348865"/>
            <a:ext cx="7533018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Calibri"/>
              <a:buNone/>
            </a:pPr>
            <a:r>
              <a:rPr lang="en-US" sz="3500">
                <a:solidFill>
                  <a:srgbClr val="FFFFFF"/>
                </a:solidFill>
              </a:rPr>
              <a:t>Lesson Objectives</a:t>
            </a:r>
            <a:endParaRPr/>
          </a:p>
        </p:txBody>
      </p:sp>
      <p:grpSp>
        <p:nvGrpSpPr>
          <p:cNvPr id="109" name="Google Shape;109;p16"/>
          <p:cNvGrpSpPr/>
          <p:nvPr/>
        </p:nvGrpSpPr>
        <p:grpSpPr>
          <a:xfrm>
            <a:off x="1001631" y="2112790"/>
            <a:ext cx="7158691" cy="4192382"/>
            <a:chOff x="518589" y="211"/>
            <a:chExt cx="7158691" cy="4192382"/>
          </a:xfrm>
        </p:grpSpPr>
        <p:sp>
          <p:nvSpPr>
            <p:cNvPr id="110" name="Google Shape;110;p16"/>
            <p:cNvSpPr/>
            <p:nvPr/>
          </p:nvSpPr>
          <p:spPr>
            <a:xfrm>
              <a:off x="827085" y="211"/>
              <a:ext cx="965039" cy="965039"/>
            </a:xfrm>
            <a:prstGeom prst="ellipse">
              <a:avLst/>
            </a:prstGeom>
            <a:solidFill>
              <a:srgbClr val="BF50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6"/>
            <p:cNvSpPr/>
            <p:nvPr/>
          </p:nvSpPr>
          <p:spPr>
            <a:xfrm>
              <a:off x="1032749" y="205875"/>
              <a:ext cx="553710" cy="55371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6"/>
            <p:cNvSpPr/>
            <p:nvPr/>
          </p:nvSpPr>
          <p:spPr>
            <a:xfrm>
              <a:off x="518589" y="1265836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6"/>
            <p:cNvSpPr txBox="1"/>
            <p:nvPr/>
          </p:nvSpPr>
          <p:spPr>
            <a:xfrm>
              <a:off x="518589" y="1265836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BY THE END OF THIS LESSON, STUDENTS WILL BE ABLE TO:</a:t>
              </a:r>
              <a:endParaRPr/>
            </a:p>
          </p:txBody>
        </p:sp>
        <p:sp>
          <p:nvSpPr>
            <p:cNvPr id="114" name="Google Shape;114;p16"/>
            <p:cNvSpPr/>
            <p:nvPr/>
          </p:nvSpPr>
          <p:spPr>
            <a:xfrm>
              <a:off x="2685972" y="211"/>
              <a:ext cx="965039" cy="96503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6"/>
            <p:cNvSpPr/>
            <p:nvPr/>
          </p:nvSpPr>
          <p:spPr>
            <a:xfrm>
              <a:off x="2891636" y="205875"/>
              <a:ext cx="553710" cy="55371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2377476" y="1265836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6"/>
            <p:cNvSpPr txBox="1"/>
            <p:nvPr/>
          </p:nvSpPr>
          <p:spPr>
            <a:xfrm>
              <a:off x="2377476" y="1265836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DEFINE WHAT AN ANNOTATED BIBLIOGRAPHY IS AND EXPLAIN ITS PURPOSE.</a:t>
              </a:r>
              <a:endParaRPr/>
            </a:p>
          </p:txBody>
        </p:sp>
        <p:sp>
          <p:nvSpPr>
            <p:cNvPr id="118" name="Google Shape;118;p16"/>
            <p:cNvSpPr/>
            <p:nvPr/>
          </p:nvSpPr>
          <p:spPr>
            <a:xfrm>
              <a:off x="4544859" y="211"/>
              <a:ext cx="965039" cy="96503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6"/>
            <p:cNvSpPr/>
            <p:nvPr/>
          </p:nvSpPr>
          <p:spPr>
            <a:xfrm>
              <a:off x="4750523" y="205875"/>
              <a:ext cx="553710" cy="55371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6"/>
            <p:cNvSpPr/>
            <p:nvPr/>
          </p:nvSpPr>
          <p:spPr>
            <a:xfrm>
              <a:off x="4236363" y="1265836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6"/>
            <p:cNvSpPr txBox="1"/>
            <p:nvPr/>
          </p:nvSpPr>
          <p:spPr>
            <a:xfrm>
              <a:off x="4236363" y="1265836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IDENTIFY THE COMPONENTS OF A WELL-WRITTEN ANNOTATION.</a:t>
              </a:r>
              <a:endParaRPr/>
            </a:p>
          </p:txBody>
        </p:sp>
        <p:sp>
          <p:nvSpPr>
            <p:cNvPr id="122" name="Google Shape;122;p16"/>
            <p:cNvSpPr/>
            <p:nvPr/>
          </p:nvSpPr>
          <p:spPr>
            <a:xfrm>
              <a:off x="6403746" y="211"/>
              <a:ext cx="965039" cy="965039"/>
            </a:xfrm>
            <a:prstGeom prst="ellipse">
              <a:avLst/>
            </a:prstGeom>
            <a:solidFill>
              <a:srgbClr val="49ACC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6"/>
            <p:cNvSpPr/>
            <p:nvPr/>
          </p:nvSpPr>
          <p:spPr>
            <a:xfrm>
              <a:off x="6609410" y="205875"/>
              <a:ext cx="553710" cy="55371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6095249" y="1265836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6"/>
            <p:cNvSpPr txBox="1"/>
            <p:nvPr/>
          </p:nvSpPr>
          <p:spPr>
            <a:xfrm>
              <a:off x="6095249" y="1265836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EVALUATE SOURCES FOR CREDIBILITY, RELEVANCE, AND PERSPECTIVE.</a:t>
              </a:r>
              <a:endParaRPr/>
            </a:p>
          </p:txBody>
        </p:sp>
        <p:sp>
          <p:nvSpPr>
            <p:cNvPr id="126" name="Google Shape;126;p16"/>
            <p:cNvSpPr/>
            <p:nvPr/>
          </p:nvSpPr>
          <p:spPr>
            <a:xfrm>
              <a:off x="2685972" y="2294156"/>
              <a:ext cx="965039" cy="965039"/>
            </a:xfrm>
            <a:prstGeom prst="ellipse">
              <a:avLst/>
            </a:prstGeom>
            <a:solidFill>
              <a:srgbClr val="F79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6"/>
            <p:cNvSpPr/>
            <p:nvPr/>
          </p:nvSpPr>
          <p:spPr>
            <a:xfrm>
              <a:off x="2891636" y="2499820"/>
              <a:ext cx="553710" cy="553710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2377476" y="3559781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6"/>
            <p:cNvSpPr txBox="1"/>
            <p:nvPr/>
          </p:nvSpPr>
          <p:spPr>
            <a:xfrm>
              <a:off x="2377476" y="3559781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CREATE AN ANNOTATED BIBLIOGRAPHY USING AT LEAST THREE RELIABLE SOURCES.</a:t>
              </a:r>
              <a:endParaRPr/>
            </a:p>
          </p:txBody>
        </p:sp>
        <p:sp>
          <p:nvSpPr>
            <p:cNvPr id="130" name="Google Shape;130;p16"/>
            <p:cNvSpPr/>
            <p:nvPr/>
          </p:nvSpPr>
          <p:spPr>
            <a:xfrm>
              <a:off x="4544859" y="2294156"/>
              <a:ext cx="965039" cy="965039"/>
            </a:xfrm>
            <a:prstGeom prst="ellipse">
              <a:avLst/>
            </a:prstGeom>
            <a:solidFill>
              <a:srgbClr val="BF50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6"/>
            <p:cNvSpPr/>
            <p:nvPr/>
          </p:nvSpPr>
          <p:spPr>
            <a:xfrm>
              <a:off x="4750523" y="2499820"/>
              <a:ext cx="553710" cy="553710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4236363" y="3559781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6"/>
            <p:cNvSpPr txBox="1"/>
            <p:nvPr/>
          </p:nvSpPr>
          <p:spPr>
            <a:xfrm>
              <a:off x="4236363" y="3559781"/>
              <a:ext cx="1582031" cy="632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REFLECT ON HOW ANNOTATED BIBLIOGRAPHIES SUPPORT CRITICAL THINKING.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7"/>
          <p:cNvSpPr/>
          <p:nvPr/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366092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7"/>
          <p:cNvSpPr/>
          <p:nvPr/>
        </p:nvSpPr>
        <p:spPr>
          <a:xfrm flipH="1" rot="10800000">
            <a:off x="6096642" y="0"/>
            <a:ext cx="3047358" cy="1576412"/>
          </a:xfrm>
          <a:prstGeom prst="rect">
            <a:avLst/>
          </a:prstGeom>
          <a:gradFill>
            <a:gsLst>
              <a:gs pos="0">
                <a:srgbClr val="244061">
                  <a:alpha val="67843"/>
                </a:srgbClr>
              </a:gs>
              <a:gs pos="19000">
                <a:srgbClr val="244061">
                  <a:alpha val="67843"/>
                </a:srgbClr>
              </a:gs>
              <a:gs pos="100000">
                <a:srgbClr val="4F81BD">
                  <a:alpha val="7882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7"/>
          <p:cNvSpPr/>
          <p:nvPr/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0">
                <a:srgbClr val="4F81BD">
                  <a:alpha val="0"/>
                </a:srgbClr>
              </a:gs>
              <a:gs pos="23000">
                <a:srgbClr val="4F81BD">
                  <a:alpha val="0"/>
                </a:srgbClr>
              </a:gs>
              <a:gs pos="99000">
                <a:srgbClr val="000000">
                  <a:alpha val="73725"/>
                </a:srgbClr>
              </a:gs>
              <a:gs pos="100000">
                <a:srgbClr val="000000">
                  <a:alpha val="73725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7"/>
          <p:cNvSpPr txBox="1"/>
          <p:nvPr>
            <p:ph type="title"/>
          </p:nvPr>
        </p:nvSpPr>
        <p:spPr>
          <a:xfrm>
            <a:off x="1028697" y="348865"/>
            <a:ext cx="7533018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Calibri"/>
              <a:buNone/>
            </a:pPr>
            <a:r>
              <a:rPr lang="en-US" sz="3500">
                <a:solidFill>
                  <a:srgbClr val="FFFFFF"/>
                </a:solidFill>
              </a:rPr>
              <a:t>Materials Needed</a:t>
            </a:r>
            <a:endParaRPr/>
          </a:p>
        </p:txBody>
      </p:sp>
      <p:grpSp>
        <p:nvGrpSpPr>
          <p:cNvPr id="143" name="Google Shape;143;p17"/>
          <p:cNvGrpSpPr/>
          <p:nvPr/>
        </p:nvGrpSpPr>
        <p:grpSpPr>
          <a:xfrm>
            <a:off x="1099977" y="2113679"/>
            <a:ext cx="6962000" cy="4190603"/>
            <a:chOff x="616935" y="1100"/>
            <a:chExt cx="6962000" cy="4190603"/>
          </a:xfrm>
        </p:grpSpPr>
        <p:sp>
          <p:nvSpPr>
            <p:cNvPr id="144" name="Google Shape;144;p17"/>
            <p:cNvSpPr/>
            <p:nvPr/>
          </p:nvSpPr>
          <p:spPr>
            <a:xfrm>
              <a:off x="616935" y="1100"/>
              <a:ext cx="921683" cy="921683"/>
            </a:xfrm>
            <a:prstGeom prst="ellipse">
              <a:avLst/>
            </a:prstGeom>
            <a:solidFill>
              <a:srgbClr val="BF50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810488" y="194654"/>
              <a:ext cx="534576" cy="534576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1736122" y="1100"/>
              <a:ext cx="2172539" cy="9216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7"/>
            <p:cNvSpPr txBox="1"/>
            <p:nvPr/>
          </p:nvSpPr>
          <p:spPr>
            <a:xfrm>
              <a:off x="1736122" y="1100"/>
              <a:ext cx="2172539" cy="9216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Whiteboard or digital projector</a:t>
              </a:r>
              <a:endParaRPr/>
            </a:p>
          </p:txBody>
        </p:sp>
        <p:sp>
          <p:nvSpPr>
            <p:cNvPr id="148" name="Google Shape;148;p17"/>
            <p:cNvSpPr/>
            <p:nvPr/>
          </p:nvSpPr>
          <p:spPr>
            <a:xfrm>
              <a:off x="4287209" y="1100"/>
              <a:ext cx="921683" cy="92168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7"/>
            <p:cNvSpPr/>
            <p:nvPr/>
          </p:nvSpPr>
          <p:spPr>
            <a:xfrm>
              <a:off x="4480763" y="194654"/>
              <a:ext cx="534576" cy="534576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7"/>
            <p:cNvSpPr/>
            <p:nvPr/>
          </p:nvSpPr>
          <p:spPr>
            <a:xfrm>
              <a:off x="5406396" y="1100"/>
              <a:ext cx="2172539" cy="9216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7"/>
            <p:cNvSpPr txBox="1"/>
            <p:nvPr/>
          </p:nvSpPr>
          <p:spPr>
            <a:xfrm>
              <a:off x="5406396" y="1100"/>
              <a:ext cx="2172539" cy="9216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Handouts: Definitions, Examples, Source Checklist</a:t>
              </a:r>
              <a:endParaRPr/>
            </a:p>
          </p:txBody>
        </p:sp>
        <p:sp>
          <p:nvSpPr>
            <p:cNvPr id="152" name="Google Shape;152;p17"/>
            <p:cNvSpPr/>
            <p:nvPr/>
          </p:nvSpPr>
          <p:spPr>
            <a:xfrm>
              <a:off x="616935" y="1635560"/>
              <a:ext cx="921683" cy="92168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7"/>
            <p:cNvSpPr/>
            <p:nvPr/>
          </p:nvSpPr>
          <p:spPr>
            <a:xfrm>
              <a:off x="810488" y="1829114"/>
              <a:ext cx="534576" cy="534576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7"/>
            <p:cNvSpPr/>
            <p:nvPr/>
          </p:nvSpPr>
          <p:spPr>
            <a:xfrm>
              <a:off x="1736122" y="1635560"/>
              <a:ext cx="2172539" cy="9216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7"/>
            <p:cNvSpPr txBox="1"/>
            <p:nvPr/>
          </p:nvSpPr>
          <p:spPr>
            <a:xfrm>
              <a:off x="1736122" y="1635560"/>
              <a:ext cx="2172539" cy="9216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Laptops or tablets with internet access</a:t>
              </a:r>
              <a:endParaRPr/>
            </a:p>
          </p:txBody>
        </p:sp>
        <p:sp>
          <p:nvSpPr>
            <p:cNvPr id="156" name="Google Shape;156;p17"/>
            <p:cNvSpPr/>
            <p:nvPr/>
          </p:nvSpPr>
          <p:spPr>
            <a:xfrm>
              <a:off x="4287209" y="1635560"/>
              <a:ext cx="921683" cy="921683"/>
            </a:xfrm>
            <a:prstGeom prst="ellipse">
              <a:avLst/>
            </a:prstGeom>
            <a:solidFill>
              <a:srgbClr val="49ACC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7"/>
            <p:cNvSpPr/>
            <p:nvPr/>
          </p:nvSpPr>
          <p:spPr>
            <a:xfrm>
              <a:off x="4480763" y="1829114"/>
              <a:ext cx="534576" cy="534576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7"/>
            <p:cNvSpPr/>
            <p:nvPr/>
          </p:nvSpPr>
          <p:spPr>
            <a:xfrm>
              <a:off x="5406396" y="1635560"/>
              <a:ext cx="2172539" cy="9216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7"/>
            <p:cNvSpPr txBox="1"/>
            <p:nvPr/>
          </p:nvSpPr>
          <p:spPr>
            <a:xfrm>
              <a:off x="5406396" y="1635560"/>
              <a:ext cx="2172539" cy="9216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Access to library databases</a:t>
              </a:r>
              <a:endParaRPr/>
            </a:p>
          </p:txBody>
        </p:sp>
        <p:sp>
          <p:nvSpPr>
            <p:cNvPr id="160" name="Google Shape;160;p17"/>
            <p:cNvSpPr/>
            <p:nvPr/>
          </p:nvSpPr>
          <p:spPr>
            <a:xfrm>
              <a:off x="616935" y="3270020"/>
              <a:ext cx="921683" cy="921683"/>
            </a:xfrm>
            <a:prstGeom prst="ellipse">
              <a:avLst/>
            </a:prstGeom>
            <a:solidFill>
              <a:srgbClr val="F79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7"/>
            <p:cNvSpPr/>
            <p:nvPr/>
          </p:nvSpPr>
          <p:spPr>
            <a:xfrm>
              <a:off x="810488" y="3463574"/>
              <a:ext cx="534576" cy="534576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7"/>
            <p:cNvSpPr/>
            <p:nvPr/>
          </p:nvSpPr>
          <p:spPr>
            <a:xfrm>
              <a:off x="1736122" y="3270020"/>
              <a:ext cx="2172539" cy="9216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7"/>
            <p:cNvSpPr txBox="1"/>
            <p:nvPr/>
          </p:nvSpPr>
          <p:spPr>
            <a:xfrm>
              <a:off x="1736122" y="3270020"/>
              <a:ext cx="2172539" cy="9216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Rubric for final project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8"/>
          <p:cNvSpPr/>
          <p:nvPr/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366092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8"/>
          <p:cNvSpPr/>
          <p:nvPr/>
        </p:nvSpPr>
        <p:spPr>
          <a:xfrm flipH="1" rot="10800000">
            <a:off x="6096642" y="0"/>
            <a:ext cx="3047358" cy="1576412"/>
          </a:xfrm>
          <a:prstGeom prst="rect">
            <a:avLst/>
          </a:prstGeom>
          <a:gradFill>
            <a:gsLst>
              <a:gs pos="0">
                <a:srgbClr val="244061">
                  <a:alpha val="67843"/>
                </a:srgbClr>
              </a:gs>
              <a:gs pos="19000">
                <a:srgbClr val="244061">
                  <a:alpha val="67843"/>
                </a:srgbClr>
              </a:gs>
              <a:gs pos="100000">
                <a:srgbClr val="4F81BD">
                  <a:alpha val="7882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8"/>
          <p:cNvSpPr/>
          <p:nvPr/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0">
                <a:srgbClr val="4F81BD">
                  <a:alpha val="0"/>
                </a:srgbClr>
              </a:gs>
              <a:gs pos="23000">
                <a:srgbClr val="4F81BD">
                  <a:alpha val="0"/>
                </a:srgbClr>
              </a:gs>
              <a:gs pos="99000">
                <a:srgbClr val="000000">
                  <a:alpha val="73725"/>
                </a:srgbClr>
              </a:gs>
              <a:gs pos="100000">
                <a:srgbClr val="000000">
                  <a:alpha val="73725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8"/>
          <p:cNvSpPr txBox="1"/>
          <p:nvPr>
            <p:ph type="title"/>
          </p:nvPr>
        </p:nvSpPr>
        <p:spPr>
          <a:xfrm>
            <a:off x="1028697" y="348865"/>
            <a:ext cx="7533018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Calibri"/>
              <a:buNone/>
            </a:pPr>
            <a:r>
              <a:rPr lang="en-US" sz="3500">
                <a:solidFill>
                  <a:srgbClr val="FFFFFF"/>
                </a:solidFill>
              </a:rPr>
              <a:t>What is an Annotated Bibliography?</a:t>
            </a:r>
            <a:endParaRPr/>
          </a:p>
        </p:txBody>
      </p:sp>
      <p:grpSp>
        <p:nvGrpSpPr>
          <p:cNvPr id="173" name="Google Shape;173;p18"/>
          <p:cNvGrpSpPr/>
          <p:nvPr/>
        </p:nvGrpSpPr>
        <p:grpSpPr>
          <a:xfrm>
            <a:off x="508477" y="3128981"/>
            <a:ext cx="8145000" cy="2160000"/>
            <a:chOff x="25435" y="1016402"/>
            <a:chExt cx="8145000" cy="2160000"/>
          </a:xfrm>
        </p:grpSpPr>
        <p:sp>
          <p:nvSpPr>
            <p:cNvPr id="174" name="Google Shape;174;p18"/>
            <p:cNvSpPr/>
            <p:nvPr/>
          </p:nvSpPr>
          <p:spPr>
            <a:xfrm>
              <a:off x="376435" y="1016402"/>
              <a:ext cx="1098000" cy="1098000"/>
            </a:xfrm>
            <a:prstGeom prst="round2DiagRect">
              <a:avLst>
                <a:gd fmla="val 29727" name="adj1"/>
                <a:gd fmla="val 0" name="adj2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8"/>
            <p:cNvSpPr/>
            <p:nvPr/>
          </p:nvSpPr>
          <p:spPr>
            <a:xfrm>
              <a:off x="610435" y="1250402"/>
              <a:ext cx="630000" cy="6300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8"/>
            <p:cNvSpPr/>
            <p:nvPr/>
          </p:nvSpPr>
          <p:spPr>
            <a:xfrm>
              <a:off x="25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8"/>
            <p:cNvSpPr txBox="1"/>
            <p:nvPr/>
          </p:nvSpPr>
          <p:spPr>
            <a:xfrm>
              <a:off x="25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A LIST OF CITATIONS TO BOOKS, ARTICLES, AND DOCUMENTS.</a:t>
              </a:r>
              <a:endParaRPr/>
            </a:p>
          </p:txBody>
        </p:sp>
        <p:sp>
          <p:nvSpPr>
            <p:cNvPr id="178" name="Google Shape;178;p18"/>
            <p:cNvSpPr/>
            <p:nvPr/>
          </p:nvSpPr>
          <p:spPr>
            <a:xfrm>
              <a:off x="2491435" y="1016402"/>
              <a:ext cx="1098000" cy="1098000"/>
            </a:xfrm>
            <a:prstGeom prst="round2DiagRect">
              <a:avLst>
                <a:gd fmla="val 29727" name="adj1"/>
                <a:gd fmla="val 0" name="adj2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8"/>
            <p:cNvSpPr/>
            <p:nvPr/>
          </p:nvSpPr>
          <p:spPr>
            <a:xfrm>
              <a:off x="2725435" y="1250402"/>
              <a:ext cx="630000" cy="6300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8"/>
            <p:cNvSpPr/>
            <p:nvPr/>
          </p:nvSpPr>
          <p:spPr>
            <a:xfrm>
              <a:off x="2140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8"/>
            <p:cNvSpPr txBox="1"/>
            <p:nvPr/>
          </p:nvSpPr>
          <p:spPr>
            <a:xfrm>
              <a:off x="2140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EACH CITATION IS FOLLOWED BY A BRIEF (150–200 WORDS) PARAGRAPH.</a:t>
              </a:r>
              <a:endParaRPr/>
            </a:p>
          </p:txBody>
        </p:sp>
        <p:sp>
          <p:nvSpPr>
            <p:cNvPr id="182" name="Google Shape;182;p18"/>
            <p:cNvSpPr/>
            <p:nvPr/>
          </p:nvSpPr>
          <p:spPr>
            <a:xfrm>
              <a:off x="4606435" y="1016402"/>
              <a:ext cx="1098000" cy="1098000"/>
            </a:xfrm>
            <a:prstGeom prst="round2DiagRect">
              <a:avLst>
                <a:gd fmla="val 29727" name="adj1"/>
                <a:gd fmla="val 0" name="adj2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8"/>
            <p:cNvSpPr/>
            <p:nvPr/>
          </p:nvSpPr>
          <p:spPr>
            <a:xfrm>
              <a:off x="4840435" y="1250402"/>
              <a:ext cx="630000" cy="63000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8"/>
            <p:cNvSpPr/>
            <p:nvPr/>
          </p:nvSpPr>
          <p:spPr>
            <a:xfrm>
              <a:off x="4255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8"/>
            <p:cNvSpPr txBox="1"/>
            <p:nvPr/>
          </p:nvSpPr>
          <p:spPr>
            <a:xfrm>
              <a:off x="4255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DESCRIBES, EVALUATES, AND REFLECTS ON THE SOURCE.</a:t>
              </a:r>
              <a:endParaRPr/>
            </a:p>
          </p:txBody>
        </p:sp>
        <p:sp>
          <p:nvSpPr>
            <p:cNvPr id="186" name="Google Shape;186;p18"/>
            <p:cNvSpPr/>
            <p:nvPr/>
          </p:nvSpPr>
          <p:spPr>
            <a:xfrm>
              <a:off x="6721435" y="1016402"/>
              <a:ext cx="1098000" cy="1098000"/>
            </a:xfrm>
            <a:prstGeom prst="round2DiagRect">
              <a:avLst>
                <a:gd fmla="val 29727" name="adj1"/>
                <a:gd fmla="val 0" name="adj2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8"/>
            <p:cNvSpPr/>
            <p:nvPr/>
          </p:nvSpPr>
          <p:spPr>
            <a:xfrm>
              <a:off x="6955435" y="1250402"/>
              <a:ext cx="630000" cy="63000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8"/>
            <p:cNvSpPr/>
            <p:nvPr/>
          </p:nvSpPr>
          <p:spPr>
            <a:xfrm>
              <a:off x="6370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8"/>
            <p:cNvSpPr txBox="1"/>
            <p:nvPr/>
          </p:nvSpPr>
          <p:spPr>
            <a:xfrm>
              <a:off x="6370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HELPS TRACK RESEARCH AND ENGAGE CRITICALLY WITH SOURCES.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9"/>
          <p:cNvSpPr/>
          <p:nvPr/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366092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9"/>
          <p:cNvSpPr/>
          <p:nvPr/>
        </p:nvSpPr>
        <p:spPr>
          <a:xfrm flipH="1" rot="10800000">
            <a:off x="6096642" y="0"/>
            <a:ext cx="3047358" cy="1576412"/>
          </a:xfrm>
          <a:prstGeom prst="rect">
            <a:avLst/>
          </a:prstGeom>
          <a:gradFill>
            <a:gsLst>
              <a:gs pos="0">
                <a:srgbClr val="244061">
                  <a:alpha val="67843"/>
                </a:srgbClr>
              </a:gs>
              <a:gs pos="19000">
                <a:srgbClr val="244061">
                  <a:alpha val="67843"/>
                </a:srgbClr>
              </a:gs>
              <a:gs pos="100000">
                <a:srgbClr val="4F81BD">
                  <a:alpha val="7882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9"/>
          <p:cNvSpPr/>
          <p:nvPr/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0">
                <a:srgbClr val="4F81BD">
                  <a:alpha val="0"/>
                </a:srgbClr>
              </a:gs>
              <a:gs pos="23000">
                <a:srgbClr val="4F81BD">
                  <a:alpha val="0"/>
                </a:srgbClr>
              </a:gs>
              <a:gs pos="99000">
                <a:srgbClr val="000000">
                  <a:alpha val="73725"/>
                </a:srgbClr>
              </a:gs>
              <a:gs pos="100000">
                <a:srgbClr val="000000">
                  <a:alpha val="73725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9"/>
          <p:cNvSpPr txBox="1"/>
          <p:nvPr>
            <p:ph type="title"/>
          </p:nvPr>
        </p:nvSpPr>
        <p:spPr>
          <a:xfrm>
            <a:off x="1028697" y="348865"/>
            <a:ext cx="7533018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Calibri"/>
              <a:buNone/>
            </a:pPr>
            <a:r>
              <a:rPr lang="en-US" sz="3500">
                <a:solidFill>
                  <a:srgbClr val="FFFFFF"/>
                </a:solidFill>
              </a:rPr>
              <a:t>Components of an Annotation</a:t>
            </a:r>
            <a:endParaRPr/>
          </a:p>
        </p:txBody>
      </p:sp>
      <p:grpSp>
        <p:nvGrpSpPr>
          <p:cNvPr id="199" name="Google Shape;199;p19"/>
          <p:cNvGrpSpPr/>
          <p:nvPr/>
        </p:nvGrpSpPr>
        <p:grpSpPr>
          <a:xfrm>
            <a:off x="508477" y="3128981"/>
            <a:ext cx="8145000" cy="2160000"/>
            <a:chOff x="25435" y="1016402"/>
            <a:chExt cx="8145000" cy="2160000"/>
          </a:xfrm>
        </p:grpSpPr>
        <p:sp>
          <p:nvSpPr>
            <p:cNvPr id="200" name="Google Shape;200;p19"/>
            <p:cNvSpPr/>
            <p:nvPr/>
          </p:nvSpPr>
          <p:spPr>
            <a:xfrm>
              <a:off x="376435" y="1016402"/>
              <a:ext cx="1098000" cy="1098000"/>
            </a:xfrm>
            <a:prstGeom prst="ellipse">
              <a:avLst/>
            </a:prstGeom>
            <a:solidFill>
              <a:srgbClr val="BF50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9"/>
            <p:cNvSpPr/>
            <p:nvPr/>
          </p:nvSpPr>
          <p:spPr>
            <a:xfrm>
              <a:off x="610435" y="1250402"/>
              <a:ext cx="630000" cy="6300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9"/>
            <p:cNvSpPr/>
            <p:nvPr/>
          </p:nvSpPr>
          <p:spPr>
            <a:xfrm>
              <a:off x="25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19"/>
            <p:cNvSpPr txBox="1"/>
            <p:nvPr/>
          </p:nvSpPr>
          <p:spPr>
            <a:xfrm>
              <a:off x="25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CORRECT CITATION (CHICAGO, MLA, OR APA FORMAT)</a:t>
              </a:r>
              <a:endParaRPr/>
            </a:p>
          </p:txBody>
        </p:sp>
        <p:sp>
          <p:nvSpPr>
            <p:cNvPr id="204" name="Google Shape;204;p19"/>
            <p:cNvSpPr/>
            <p:nvPr/>
          </p:nvSpPr>
          <p:spPr>
            <a:xfrm>
              <a:off x="2491435" y="1016402"/>
              <a:ext cx="1098000" cy="109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9"/>
            <p:cNvSpPr/>
            <p:nvPr/>
          </p:nvSpPr>
          <p:spPr>
            <a:xfrm>
              <a:off x="2725435" y="1250402"/>
              <a:ext cx="630000" cy="6300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9"/>
            <p:cNvSpPr/>
            <p:nvPr/>
          </p:nvSpPr>
          <p:spPr>
            <a:xfrm>
              <a:off x="2140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9"/>
            <p:cNvSpPr txBox="1"/>
            <p:nvPr/>
          </p:nvSpPr>
          <p:spPr>
            <a:xfrm>
              <a:off x="2140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SUMMARY OF THE SOURCE</a:t>
              </a:r>
              <a:endParaRPr/>
            </a:p>
          </p:txBody>
        </p:sp>
        <p:sp>
          <p:nvSpPr>
            <p:cNvPr id="208" name="Google Shape;208;p19"/>
            <p:cNvSpPr/>
            <p:nvPr/>
          </p:nvSpPr>
          <p:spPr>
            <a:xfrm>
              <a:off x="4606435" y="1016402"/>
              <a:ext cx="1098000" cy="1098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9"/>
            <p:cNvSpPr/>
            <p:nvPr/>
          </p:nvSpPr>
          <p:spPr>
            <a:xfrm>
              <a:off x="4840435" y="1250402"/>
              <a:ext cx="630000" cy="63000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9"/>
            <p:cNvSpPr/>
            <p:nvPr/>
          </p:nvSpPr>
          <p:spPr>
            <a:xfrm>
              <a:off x="4255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9"/>
            <p:cNvSpPr txBox="1"/>
            <p:nvPr/>
          </p:nvSpPr>
          <p:spPr>
            <a:xfrm>
              <a:off x="4255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EVALUATION OF CREDIBILITY AND RELEVANCE</a:t>
              </a:r>
              <a:endParaRPr/>
            </a:p>
          </p:txBody>
        </p:sp>
        <p:sp>
          <p:nvSpPr>
            <p:cNvPr id="212" name="Google Shape;212;p19"/>
            <p:cNvSpPr/>
            <p:nvPr/>
          </p:nvSpPr>
          <p:spPr>
            <a:xfrm>
              <a:off x="6721435" y="1016402"/>
              <a:ext cx="1098000" cy="1098000"/>
            </a:xfrm>
            <a:prstGeom prst="ellipse">
              <a:avLst/>
            </a:prstGeom>
            <a:solidFill>
              <a:srgbClr val="49ACC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9"/>
            <p:cNvSpPr/>
            <p:nvPr/>
          </p:nvSpPr>
          <p:spPr>
            <a:xfrm>
              <a:off x="6955435" y="1250402"/>
              <a:ext cx="630000" cy="63000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9"/>
            <p:cNvSpPr/>
            <p:nvPr/>
          </p:nvSpPr>
          <p:spPr>
            <a:xfrm>
              <a:off x="6370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19"/>
            <p:cNvSpPr txBox="1"/>
            <p:nvPr/>
          </p:nvSpPr>
          <p:spPr>
            <a:xfrm>
              <a:off x="6370435" y="245640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REFLECTION ON HOW THE SOURCE WILL BE USED</a:t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0"/>
          <p:cNvSpPr/>
          <p:nvPr/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366092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0"/>
          <p:cNvSpPr/>
          <p:nvPr/>
        </p:nvSpPr>
        <p:spPr>
          <a:xfrm flipH="1" rot="10800000">
            <a:off x="6096642" y="0"/>
            <a:ext cx="3047358" cy="1576412"/>
          </a:xfrm>
          <a:prstGeom prst="rect">
            <a:avLst/>
          </a:prstGeom>
          <a:gradFill>
            <a:gsLst>
              <a:gs pos="0">
                <a:srgbClr val="244061">
                  <a:alpha val="67843"/>
                </a:srgbClr>
              </a:gs>
              <a:gs pos="19000">
                <a:srgbClr val="244061">
                  <a:alpha val="67843"/>
                </a:srgbClr>
              </a:gs>
              <a:gs pos="100000">
                <a:srgbClr val="4F81BD">
                  <a:alpha val="7882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0"/>
          <p:cNvSpPr/>
          <p:nvPr/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0">
                <a:srgbClr val="4F81BD">
                  <a:alpha val="0"/>
                </a:srgbClr>
              </a:gs>
              <a:gs pos="23000">
                <a:srgbClr val="4F81BD">
                  <a:alpha val="0"/>
                </a:srgbClr>
              </a:gs>
              <a:gs pos="99000">
                <a:srgbClr val="000000">
                  <a:alpha val="73725"/>
                </a:srgbClr>
              </a:gs>
              <a:gs pos="100000">
                <a:srgbClr val="000000">
                  <a:alpha val="73725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0"/>
          <p:cNvSpPr txBox="1"/>
          <p:nvPr>
            <p:ph type="title"/>
          </p:nvPr>
        </p:nvSpPr>
        <p:spPr>
          <a:xfrm>
            <a:off x="1028697" y="348865"/>
            <a:ext cx="7533018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Calibri"/>
              <a:buNone/>
            </a:pPr>
            <a:r>
              <a:rPr lang="en-US" sz="3500">
                <a:solidFill>
                  <a:srgbClr val="FFFFFF"/>
                </a:solidFill>
              </a:rPr>
              <a:t>Example Annotation – Chicago Style</a:t>
            </a:r>
            <a:endParaRPr/>
          </a:p>
        </p:txBody>
      </p:sp>
      <p:grpSp>
        <p:nvGrpSpPr>
          <p:cNvPr id="225" name="Google Shape;225;p20"/>
          <p:cNvGrpSpPr/>
          <p:nvPr/>
        </p:nvGrpSpPr>
        <p:grpSpPr>
          <a:xfrm>
            <a:off x="483042" y="2195861"/>
            <a:ext cx="8195871" cy="4026239"/>
            <a:chOff x="0" y="83282"/>
            <a:chExt cx="8195871" cy="4026239"/>
          </a:xfrm>
        </p:grpSpPr>
        <p:sp>
          <p:nvSpPr>
            <p:cNvPr id="226" name="Google Shape;226;p20"/>
            <p:cNvSpPr/>
            <p:nvPr/>
          </p:nvSpPr>
          <p:spPr>
            <a:xfrm>
              <a:off x="0" y="83282"/>
              <a:ext cx="8195871" cy="954719"/>
            </a:xfrm>
            <a:prstGeom prst="roundRect">
              <a:avLst>
                <a:gd fmla="val 16667" name="adj"/>
              </a:avLst>
            </a:prstGeom>
            <a:solidFill>
              <a:srgbClr val="BF504D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20"/>
            <p:cNvSpPr txBox="1"/>
            <p:nvPr/>
          </p:nvSpPr>
          <p:spPr>
            <a:xfrm>
              <a:off x="46606" y="129888"/>
              <a:ext cx="8102659" cy="8615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Schüssler Fiorenza, Elisabeth. In Memory of Her: A Feminist Theological Reconstruction of Christian Origins.</a:t>
              </a:r>
              <a:endParaRPr/>
            </a:p>
          </p:txBody>
        </p:sp>
        <p:sp>
          <p:nvSpPr>
            <p:cNvPr id="228" name="Google Shape;228;p20"/>
            <p:cNvSpPr/>
            <p:nvPr/>
          </p:nvSpPr>
          <p:spPr>
            <a:xfrm>
              <a:off x="0" y="1107122"/>
              <a:ext cx="8195871" cy="954719"/>
            </a:xfrm>
            <a:prstGeom prst="roundRect">
              <a:avLst>
                <a:gd fmla="val 16667" name="adj"/>
              </a:avLst>
            </a:prstGeom>
            <a:solidFill>
              <a:srgbClr val="BC82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20"/>
            <p:cNvSpPr txBox="1"/>
            <p:nvPr/>
          </p:nvSpPr>
          <p:spPr>
            <a:xfrm>
              <a:off x="46606" y="1153728"/>
              <a:ext cx="8102659" cy="8615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New York: Crossroad, 1983.</a:t>
              </a:r>
              <a:endParaRPr/>
            </a:p>
          </p:txBody>
        </p:sp>
        <p:sp>
          <p:nvSpPr>
            <p:cNvPr id="230" name="Google Shape;230;p20"/>
            <p:cNvSpPr/>
            <p:nvPr/>
          </p:nvSpPr>
          <p:spPr>
            <a:xfrm>
              <a:off x="0" y="2130962"/>
              <a:ext cx="8195871" cy="954719"/>
            </a:xfrm>
            <a:prstGeom prst="roundRect">
              <a:avLst>
                <a:gd fmla="val 16667" name="adj"/>
              </a:avLst>
            </a:prstGeom>
            <a:solidFill>
              <a:srgbClr val="BBB054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20"/>
            <p:cNvSpPr txBox="1"/>
            <p:nvPr/>
          </p:nvSpPr>
          <p:spPr>
            <a:xfrm>
              <a:off x="46606" y="2177568"/>
              <a:ext cx="8102659" cy="8615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This book reinterprets the role of women in early Christianity using feminist theology...</a:t>
              </a:r>
              <a:endParaRPr/>
            </a:p>
          </p:txBody>
        </p:sp>
        <p:sp>
          <p:nvSpPr>
            <p:cNvPr id="232" name="Google Shape;232;p20"/>
            <p:cNvSpPr/>
            <p:nvPr/>
          </p:nvSpPr>
          <p:spPr>
            <a:xfrm>
              <a:off x="0" y="3154802"/>
              <a:ext cx="8195871" cy="954719"/>
            </a:xfrm>
            <a:prstGeom prst="roundRect">
              <a:avLst>
                <a:gd fmla="val 16667" name="adj"/>
              </a:avLst>
            </a:prstGeom>
            <a:solidFill>
              <a:srgbClr val="99B958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20"/>
            <p:cNvSpPr txBox="1"/>
            <p:nvPr/>
          </p:nvSpPr>
          <p:spPr>
            <a:xfrm>
              <a:off x="46606" y="3201408"/>
              <a:ext cx="8102659" cy="8615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Credible, widely cited, and foundational for research on women in religious history.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21"/>
          <p:cNvSpPr/>
          <p:nvPr/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366092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21"/>
          <p:cNvSpPr/>
          <p:nvPr/>
        </p:nvSpPr>
        <p:spPr>
          <a:xfrm flipH="1" rot="10800000">
            <a:off x="6096642" y="0"/>
            <a:ext cx="3047358" cy="1576412"/>
          </a:xfrm>
          <a:prstGeom prst="rect">
            <a:avLst/>
          </a:prstGeom>
          <a:gradFill>
            <a:gsLst>
              <a:gs pos="0">
                <a:srgbClr val="244061">
                  <a:alpha val="67843"/>
                </a:srgbClr>
              </a:gs>
              <a:gs pos="19000">
                <a:srgbClr val="244061">
                  <a:alpha val="67843"/>
                </a:srgbClr>
              </a:gs>
              <a:gs pos="100000">
                <a:srgbClr val="4F81BD">
                  <a:alpha val="7882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21"/>
          <p:cNvSpPr/>
          <p:nvPr/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0">
                <a:srgbClr val="4F81BD">
                  <a:alpha val="0"/>
                </a:srgbClr>
              </a:gs>
              <a:gs pos="23000">
                <a:srgbClr val="4F81BD">
                  <a:alpha val="0"/>
                </a:srgbClr>
              </a:gs>
              <a:gs pos="99000">
                <a:srgbClr val="000000">
                  <a:alpha val="73725"/>
                </a:srgbClr>
              </a:gs>
              <a:gs pos="100000">
                <a:srgbClr val="000000">
                  <a:alpha val="73725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21"/>
          <p:cNvSpPr txBox="1"/>
          <p:nvPr>
            <p:ph type="title"/>
          </p:nvPr>
        </p:nvSpPr>
        <p:spPr>
          <a:xfrm>
            <a:off x="1028697" y="348865"/>
            <a:ext cx="7533018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Calibri"/>
              <a:buNone/>
            </a:pPr>
            <a:r>
              <a:rPr lang="en-US" sz="3500">
                <a:solidFill>
                  <a:srgbClr val="FFFFFF"/>
                </a:solidFill>
              </a:rPr>
              <a:t>Example Annotation – MLA Style</a:t>
            </a:r>
            <a:endParaRPr/>
          </a:p>
        </p:txBody>
      </p:sp>
      <p:grpSp>
        <p:nvGrpSpPr>
          <p:cNvPr id="243" name="Google Shape;243;p21"/>
          <p:cNvGrpSpPr/>
          <p:nvPr/>
        </p:nvGrpSpPr>
        <p:grpSpPr>
          <a:xfrm>
            <a:off x="483042" y="2195861"/>
            <a:ext cx="8195871" cy="4026239"/>
            <a:chOff x="0" y="83282"/>
            <a:chExt cx="8195871" cy="4026239"/>
          </a:xfrm>
        </p:grpSpPr>
        <p:sp>
          <p:nvSpPr>
            <p:cNvPr id="244" name="Google Shape;244;p21"/>
            <p:cNvSpPr/>
            <p:nvPr/>
          </p:nvSpPr>
          <p:spPr>
            <a:xfrm>
              <a:off x="0" y="83282"/>
              <a:ext cx="8195871" cy="954719"/>
            </a:xfrm>
            <a:prstGeom prst="roundRect">
              <a:avLst>
                <a:gd fmla="val 16667" name="adj"/>
              </a:avLst>
            </a:prstGeom>
            <a:solidFill>
              <a:srgbClr val="BF504D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1"/>
            <p:cNvSpPr txBox="1"/>
            <p:nvPr/>
          </p:nvSpPr>
          <p:spPr>
            <a:xfrm>
              <a:off x="46606" y="129888"/>
              <a:ext cx="8102659" cy="8615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Shetterly, Margot Lee. Hidden Figures: The American Dream and the Untold Story...</a:t>
              </a:r>
              <a:endParaRPr/>
            </a:p>
          </p:txBody>
        </p:sp>
        <p:sp>
          <p:nvSpPr>
            <p:cNvPr id="246" name="Google Shape;246;p21"/>
            <p:cNvSpPr/>
            <p:nvPr/>
          </p:nvSpPr>
          <p:spPr>
            <a:xfrm>
              <a:off x="0" y="1107122"/>
              <a:ext cx="8195871" cy="954719"/>
            </a:xfrm>
            <a:prstGeom prst="roundRect">
              <a:avLst>
                <a:gd fmla="val 16667" name="adj"/>
              </a:avLst>
            </a:prstGeom>
            <a:solidFill>
              <a:srgbClr val="BC82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1"/>
            <p:cNvSpPr txBox="1"/>
            <p:nvPr/>
          </p:nvSpPr>
          <p:spPr>
            <a:xfrm>
              <a:off x="46606" y="1153728"/>
              <a:ext cx="8102659" cy="8615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William Morrow, 2016.</a:t>
              </a:r>
              <a:endParaRPr/>
            </a:p>
          </p:txBody>
        </p:sp>
        <p:sp>
          <p:nvSpPr>
            <p:cNvPr id="248" name="Google Shape;248;p21"/>
            <p:cNvSpPr/>
            <p:nvPr/>
          </p:nvSpPr>
          <p:spPr>
            <a:xfrm>
              <a:off x="0" y="2130962"/>
              <a:ext cx="8195871" cy="954719"/>
            </a:xfrm>
            <a:prstGeom prst="roundRect">
              <a:avLst>
                <a:gd fmla="val 16667" name="adj"/>
              </a:avLst>
            </a:prstGeom>
            <a:solidFill>
              <a:srgbClr val="BBB054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21"/>
            <p:cNvSpPr txBox="1"/>
            <p:nvPr/>
          </p:nvSpPr>
          <p:spPr>
            <a:xfrm>
              <a:off x="46606" y="2177568"/>
              <a:ext cx="8102659" cy="8615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Highlights contributions of African American women at NASA.</a:t>
              </a:r>
              <a:endParaRPr/>
            </a:p>
          </p:txBody>
        </p:sp>
        <p:sp>
          <p:nvSpPr>
            <p:cNvPr id="250" name="Google Shape;250;p21"/>
            <p:cNvSpPr/>
            <p:nvPr/>
          </p:nvSpPr>
          <p:spPr>
            <a:xfrm>
              <a:off x="0" y="3154802"/>
              <a:ext cx="8195871" cy="954719"/>
            </a:xfrm>
            <a:prstGeom prst="roundRect">
              <a:avLst>
                <a:gd fmla="val 16667" name="adj"/>
              </a:avLst>
            </a:prstGeom>
            <a:solidFill>
              <a:srgbClr val="99B958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21"/>
            <p:cNvSpPr txBox="1"/>
            <p:nvPr/>
          </p:nvSpPr>
          <p:spPr>
            <a:xfrm>
              <a:off x="46606" y="3201408"/>
              <a:ext cx="8102659" cy="8615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Explores race and gender inequality in STEM. Rich historical narrative.</a:t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22"/>
          <p:cNvSpPr/>
          <p:nvPr/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366092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22"/>
          <p:cNvSpPr/>
          <p:nvPr/>
        </p:nvSpPr>
        <p:spPr>
          <a:xfrm flipH="1" rot="10800000">
            <a:off x="6096642" y="0"/>
            <a:ext cx="3047358" cy="1576412"/>
          </a:xfrm>
          <a:prstGeom prst="rect">
            <a:avLst/>
          </a:prstGeom>
          <a:gradFill>
            <a:gsLst>
              <a:gs pos="0">
                <a:srgbClr val="244061">
                  <a:alpha val="67843"/>
                </a:srgbClr>
              </a:gs>
              <a:gs pos="19000">
                <a:srgbClr val="244061">
                  <a:alpha val="67843"/>
                </a:srgbClr>
              </a:gs>
              <a:gs pos="100000">
                <a:srgbClr val="4F81BD">
                  <a:alpha val="7882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22"/>
          <p:cNvSpPr/>
          <p:nvPr/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0">
                <a:srgbClr val="4F81BD">
                  <a:alpha val="0"/>
                </a:srgbClr>
              </a:gs>
              <a:gs pos="23000">
                <a:srgbClr val="4F81BD">
                  <a:alpha val="0"/>
                </a:srgbClr>
              </a:gs>
              <a:gs pos="99000">
                <a:srgbClr val="000000">
                  <a:alpha val="73725"/>
                </a:srgbClr>
              </a:gs>
              <a:gs pos="100000">
                <a:srgbClr val="000000">
                  <a:alpha val="73725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2"/>
          <p:cNvSpPr txBox="1"/>
          <p:nvPr>
            <p:ph type="title"/>
          </p:nvPr>
        </p:nvSpPr>
        <p:spPr>
          <a:xfrm>
            <a:off x="1028697" y="348865"/>
            <a:ext cx="7533018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lang="en-US" sz="3200">
                <a:solidFill>
                  <a:srgbClr val="FFFFFF"/>
                </a:solidFill>
              </a:rPr>
              <a:t>Independent Research &amp; Annotation Writing</a:t>
            </a:r>
            <a:endParaRPr/>
          </a:p>
        </p:txBody>
      </p:sp>
      <p:grpSp>
        <p:nvGrpSpPr>
          <p:cNvPr id="261" name="Google Shape;261;p22"/>
          <p:cNvGrpSpPr/>
          <p:nvPr/>
        </p:nvGrpSpPr>
        <p:grpSpPr>
          <a:xfrm>
            <a:off x="483042" y="2114513"/>
            <a:ext cx="8195870" cy="4188935"/>
            <a:chOff x="0" y="1934"/>
            <a:chExt cx="8195870" cy="4188935"/>
          </a:xfrm>
        </p:grpSpPr>
        <p:sp>
          <p:nvSpPr>
            <p:cNvPr id="262" name="Google Shape;262;p22"/>
            <p:cNvSpPr/>
            <p:nvPr/>
          </p:nvSpPr>
          <p:spPr>
            <a:xfrm>
              <a:off x="1639174" y="1934"/>
              <a:ext cx="6556696" cy="1002137"/>
            </a:xfrm>
            <a:prstGeom prst="rect">
              <a:avLst/>
            </a:prstGeom>
            <a:solidFill>
              <a:srgbClr val="BF504D"/>
            </a:solidFill>
            <a:ln cap="flat" cmpd="sng" w="25400">
              <a:solidFill>
                <a:srgbClr val="BF504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22"/>
            <p:cNvSpPr txBox="1"/>
            <p:nvPr/>
          </p:nvSpPr>
          <p:spPr>
            <a:xfrm>
              <a:off x="1639174" y="1934"/>
              <a:ext cx="6556696" cy="100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525" lIns="127200" spcFirstLastPara="1" rIns="127200" wrap="square" tIns="254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- Choose a famous woman in history.</a:t>
              </a:r>
              <a:endParaRPr/>
            </a:p>
          </p:txBody>
        </p:sp>
        <p:sp>
          <p:nvSpPr>
            <p:cNvPr id="264" name="Google Shape;264;p22"/>
            <p:cNvSpPr/>
            <p:nvPr/>
          </p:nvSpPr>
          <p:spPr>
            <a:xfrm>
              <a:off x="0" y="1934"/>
              <a:ext cx="1639174" cy="1002137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rgbClr val="BF504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22"/>
            <p:cNvSpPr txBox="1"/>
            <p:nvPr/>
          </p:nvSpPr>
          <p:spPr>
            <a:xfrm>
              <a:off x="0" y="1934"/>
              <a:ext cx="1639174" cy="100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8975" lIns="86725" spcFirstLastPara="1" rIns="86725" wrap="square" tIns="98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Choose</a:t>
              </a:r>
              <a:endParaRPr/>
            </a:p>
          </p:txBody>
        </p:sp>
        <p:sp>
          <p:nvSpPr>
            <p:cNvPr id="266" name="Google Shape;266;p22"/>
            <p:cNvSpPr/>
            <p:nvPr/>
          </p:nvSpPr>
          <p:spPr>
            <a:xfrm>
              <a:off x="1639174" y="1064200"/>
              <a:ext cx="6556696" cy="1002137"/>
            </a:xfrm>
            <a:prstGeom prst="rect">
              <a:avLst/>
            </a:prstGeom>
            <a:solidFill>
              <a:srgbClr val="BC8250"/>
            </a:solidFill>
            <a:ln cap="flat" cmpd="sng" w="25400">
              <a:solidFill>
                <a:srgbClr val="BC82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22"/>
            <p:cNvSpPr txBox="1"/>
            <p:nvPr/>
          </p:nvSpPr>
          <p:spPr>
            <a:xfrm>
              <a:off x="1639174" y="1064200"/>
              <a:ext cx="6556696" cy="100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525" lIns="127200" spcFirstLastPara="1" rIns="127200" wrap="square" tIns="254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- Locate three credible sources.</a:t>
              </a:r>
              <a:endParaRPr/>
            </a:p>
          </p:txBody>
        </p:sp>
        <p:sp>
          <p:nvSpPr>
            <p:cNvPr id="268" name="Google Shape;268;p22"/>
            <p:cNvSpPr/>
            <p:nvPr/>
          </p:nvSpPr>
          <p:spPr>
            <a:xfrm>
              <a:off x="0" y="1064200"/>
              <a:ext cx="1639174" cy="1002137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rgbClr val="BC82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22"/>
            <p:cNvSpPr txBox="1"/>
            <p:nvPr/>
          </p:nvSpPr>
          <p:spPr>
            <a:xfrm>
              <a:off x="0" y="1064200"/>
              <a:ext cx="1639174" cy="100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8975" lIns="86725" spcFirstLastPara="1" rIns="86725" wrap="square" tIns="98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Locate</a:t>
              </a:r>
              <a:endParaRPr/>
            </a:p>
          </p:txBody>
        </p:sp>
        <p:sp>
          <p:nvSpPr>
            <p:cNvPr id="270" name="Google Shape;270;p22"/>
            <p:cNvSpPr/>
            <p:nvPr/>
          </p:nvSpPr>
          <p:spPr>
            <a:xfrm>
              <a:off x="1639174" y="2126466"/>
              <a:ext cx="6556696" cy="1002137"/>
            </a:xfrm>
            <a:prstGeom prst="rect">
              <a:avLst/>
            </a:prstGeom>
            <a:solidFill>
              <a:srgbClr val="BBB054"/>
            </a:solidFill>
            <a:ln cap="flat" cmpd="sng" w="25400">
              <a:solidFill>
                <a:srgbClr val="BBB05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22"/>
            <p:cNvSpPr txBox="1"/>
            <p:nvPr/>
          </p:nvSpPr>
          <p:spPr>
            <a:xfrm>
              <a:off x="1639174" y="2126466"/>
              <a:ext cx="6556696" cy="100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525" lIns="127200" spcFirstLastPara="1" rIns="127200" wrap="square" tIns="254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- Write citations and annotations.</a:t>
              </a:r>
              <a:endParaRPr/>
            </a:p>
          </p:txBody>
        </p:sp>
        <p:sp>
          <p:nvSpPr>
            <p:cNvPr id="272" name="Google Shape;272;p22"/>
            <p:cNvSpPr/>
            <p:nvPr/>
          </p:nvSpPr>
          <p:spPr>
            <a:xfrm>
              <a:off x="0" y="2126466"/>
              <a:ext cx="1639174" cy="1002137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rgbClr val="BBB05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22"/>
            <p:cNvSpPr txBox="1"/>
            <p:nvPr/>
          </p:nvSpPr>
          <p:spPr>
            <a:xfrm>
              <a:off x="0" y="2126466"/>
              <a:ext cx="1639174" cy="100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8975" lIns="86725" spcFirstLastPara="1" rIns="86725" wrap="square" tIns="98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Write</a:t>
              </a:r>
              <a:endParaRPr/>
            </a:p>
          </p:txBody>
        </p:sp>
        <p:sp>
          <p:nvSpPr>
            <p:cNvPr id="274" name="Google Shape;274;p22"/>
            <p:cNvSpPr/>
            <p:nvPr/>
          </p:nvSpPr>
          <p:spPr>
            <a:xfrm>
              <a:off x="1639174" y="3188732"/>
              <a:ext cx="6556696" cy="1002137"/>
            </a:xfrm>
            <a:prstGeom prst="rect">
              <a:avLst/>
            </a:prstGeom>
            <a:solidFill>
              <a:srgbClr val="99B958"/>
            </a:solidFill>
            <a:ln cap="flat" cmpd="sng" w="25400">
              <a:solidFill>
                <a:srgbClr val="99B9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22"/>
            <p:cNvSpPr txBox="1"/>
            <p:nvPr/>
          </p:nvSpPr>
          <p:spPr>
            <a:xfrm>
              <a:off x="1639174" y="3188732"/>
              <a:ext cx="6556696" cy="100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525" lIns="127200" spcFirstLastPara="1" rIns="127200" wrap="square" tIns="254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- Include variety: books, articles, websites, etc.</a:t>
              </a:r>
              <a:endParaRPr/>
            </a:p>
          </p:txBody>
        </p:sp>
        <p:sp>
          <p:nvSpPr>
            <p:cNvPr id="276" name="Google Shape;276;p22"/>
            <p:cNvSpPr/>
            <p:nvPr/>
          </p:nvSpPr>
          <p:spPr>
            <a:xfrm>
              <a:off x="0" y="3188732"/>
              <a:ext cx="1639174" cy="1002137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rgbClr val="99B9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22"/>
            <p:cNvSpPr txBox="1"/>
            <p:nvPr/>
          </p:nvSpPr>
          <p:spPr>
            <a:xfrm>
              <a:off x="0" y="3188732"/>
              <a:ext cx="1639174" cy="100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8975" lIns="86725" spcFirstLastPara="1" rIns="86725" wrap="square" tIns="98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Include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